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77" r:id="rId6"/>
    <p:sldId id="299" r:id="rId7"/>
    <p:sldId id="292" r:id="rId8"/>
    <p:sldId id="279" r:id="rId9"/>
    <p:sldId id="282" r:id="rId10"/>
    <p:sldId id="293" r:id="rId11"/>
    <p:sldId id="280" r:id="rId12"/>
    <p:sldId id="281" r:id="rId13"/>
    <p:sldId id="296" r:id="rId14"/>
    <p:sldId id="283" r:id="rId15"/>
    <p:sldId id="291" r:id="rId16"/>
    <p:sldId id="297" r:id="rId17"/>
    <p:sldId id="285" r:id="rId18"/>
    <p:sldId id="286" r:id="rId19"/>
    <p:sldId id="290" r:id="rId20"/>
    <p:sldId id="298" r:id="rId21"/>
    <p:sldId id="275" r:id="rId22"/>
    <p:sldId id="294" r:id="rId23"/>
    <p:sldId id="295" r:id="rId24"/>
    <p:sldId id="288" r:id="rId25"/>
    <p:sldId id="289" r:id="rId26"/>
    <p:sldId id="274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3366FF"/>
    <a:srgbClr val="00CC00"/>
    <a:srgbClr val="39FC18"/>
    <a:srgbClr val="7A34AE"/>
    <a:srgbClr val="740000"/>
    <a:srgbClr val="FCB017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347" autoAdjust="0"/>
    <p:restoredTop sz="94618" autoAdjust="0"/>
  </p:normalViewPr>
  <p:slideViewPr>
    <p:cSldViewPr>
      <p:cViewPr>
        <p:scale>
          <a:sx n="90" d="100"/>
          <a:sy n="90" d="100"/>
        </p:scale>
        <p:origin x="-55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rant\Application%20Data\Microsoft\Excel\Book1%20(version%201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grant\Application%20Data\Microsoft\Excel\Book1%20(version%201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7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Daily CPU Load</a:t>
            </a:r>
            <a:endParaRPr lang="en-US" dirty="0"/>
          </a:p>
        </c:rich>
      </c:tx>
      <c:layout>
        <c:manualLayout>
          <c:xMode val="edge"/>
          <c:yMode val="edge"/>
          <c:x val="0.42677698975571332"/>
          <c:y val="3.333333333333334E-2"/>
        </c:manualLayout>
      </c:layout>
    </c:title>
    <c:plotArea>
      <c:layout>
        <c:manualLayout>
          <c:layoutTarget val="inner"/>
          <c:xMode val="edge"/>
          <c:yMode val="edge"/>
          <c:x val="0.10332644589639062"/>
          <c:y val="0.16241254089814136"/>
          <c:w val="0.85552279369334161"/>
          <c:h val="0.6715492125984267"/>
        </c:manualLayout>
      </c:layout>
      <c:scatterChart>
        <c:scatterStyle val="smoothMarker"/>
        <c:ser>
          <c:idx val="0"/>
          <c:order val="0"/>
          <c:tx>
            <c:strRef>
              <c:f>Sheet1!$D$2</c:f>
              <c:strCache>
                <c:ptCount val="1"/>
                <c:pt idx="0">
                  <c:v>Load</c:v>
                </c:pt>
              </c:strCache>
            </c:strRef>
          </c:tx>
          <c:spPr>
            <a:ln w="44450">
              <a:solidFill>
                <a:schemeClr val="dk1">
                  <a:shade val="95000"/>
                  <a:satMod val="105000"/>
                </a:schemeClr>
              </a:solidFill>
            </a:ln>
          </c:spPr>
          <c:marker>
            <c:symbol val="none"/>
          </c:marker>
          <c:xVal>
            <c:numRef>
              <c:f>Sheet1!$C$3:$C$26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xVal>
          <c:yVal>
            <c:numRef>
              <c:f>Sheet1!$D$3:$D$26</c:f>
              <c:numCache>
                <c:formatCode>General</c:formatCode>
                <c:ptCount val="24"/>
                <c:pt idx="0">
                  <c:v>1.5</c:v>
                </c:pt>
                <c:pt idx="1">
                  <c:v>1</c:v>
                </c:pt>
                <c:pt idx="2">
                  <c:v>1</c:v>
                </c:pt>
                <c:pt idx="3">
                  <c:v>1.9</c:v>
                </c:pt>
                <c:pt idx="4">
                  <c:v>2.5</c:v>
                </c:pt>
                <c:pt idx="5">
                  <c:v>4</c:v>
                </c:pt>
                <c:pt idx="6">
                  <c:v>5</c:v>
                </c:pt>
                <c:pt idx="7">
                  <c:v>6</c:v>
                </c:pt>
                <c:pt idx="8">
                  <c:v>8</c:v>
                </c:pt>
                <c:pt idx="9">
                  <c:v>10</c:v>
                </c:pt>
                <c:pt idx="10">
                  <c:v>11</c:v>
                </c:pt>
                <c:pt idx="11">
                  <c:v>11.5</c:v>
                </c:pt>
                <c:pt idx="12">
                  <c:v>12</c:v>
                </c:pt>
                <c:pt idx="13">
                  <c:v>11</c:v>
                </c:pt>
                <c:pt idx="14">
                  <c:v>10.5</c:v>
                </c:pt>
                <c:pt idx="15">
                  <c:v>10.5</c:v>
                </c:pt>
                <c:pt idx="16">
                  <c:v>11</c:v>
                </c:pt>
                <c:pt idx="17">
                  <c:v>9</c:v>
                </c:pt>
                <c:pt idx="18">
                  <c:v>9</c:v>
                </c:pt>
                <c:pt idx="19">
                  <c:v>5</c:v>
                </c:pt>
                <c:pt idx="20">
                  <c:v>3.5</c:v>
                </c:pt>
                <c:pt idx="21">
                  <c:v>2.5</c:v>
                </c:pt>
                <c:pt idx="22">
                  <c:v>1.9</c:v>
                </c:pt>
                <c:pt idx="23">
                  <c:v>1.5</c:v>
                </c:pt>
              </c:numCache>
            </c:numRef>
          </c:yVal>
          <c:smooth val="1"/>
        </c:ser>
        <c:axId val="69866624"/>
        <c:axId val="69868544"/>
      </c:scatterChart>
      <c:valAx>
        <c:axId val="69866624"/>
        <c:scaling>
          <c:orientation val="minMax"/>
          <c:max val="24"/>
          <c:min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Hour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9868544"/>
        <c:crosses val="autoZero"/>
        <c:crossBetween val="midCat"/>
        <c:majorUnit val="1"/>
      </c:valAx>
      <c:valAx>
        <c:axId val="6986854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Load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69866624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9"/>
  <c:chart>
    <c:title>
      <c:tx>
        <c:rich>
          <a:bodyPr/>
          <a:lstStyle/>
          <a:p>
            <a:pPr>
              <a:defRPr/>
            </a:pPr>
            <a:r>
              <a:rPr lang="en-US"/>
              <a:t>Yearly CPU Load</a:t>
            </a:r>
          </a:p>
        </c:rich>
      </c:tx>
      <c:layout>
        <c:manualLayout>
          <c:xMode val="edge"/>
          <c:yMode val="edge"/>
          <c:x val="0.42726601750187265"/>
          <c:y val="3.1746031746031744E-2"/>
        </c:manualLayout>
      </c:layout>
    </c:title>
    <c:plotArea>
      <c:layout/>
      <c:scatterChart>
        <c:scatterStyle val="smoothMarker"/>
        <c:ser>
          <c:idx val="0"/>
          <c:order val="0"/>
          <c:tx>
            <c:strRef>
              <c:f>'Sheet1 (2)'!$D$2</c:f>
              <c:strCache>
                <c:ptCount val="1"/>
                <c:pt idx="0">
                  <c:v>Load</c:v>
                </c:pt>
              </c:strCache>
            </c:strRef>
          </c:tx>
          <c:marker>
            <c:symbol val="none"/>
          </c:marker>
          <c:xVal>
            <c:numRef>
              <c:f>'Sheet1 (2)'!$C$3:$C$55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</c:numCache>
            </c:numRef>
          </c:xVal>
          <c:yVal>
            <c:numRef>
              <c:f>'Sheet1 (2)'!$D$3:$D$55</c:f>
              <c:numCache>
                <c:formatCode>General</c:formatCode>
                <c:ptCount val="53"/>
                <c:pt idx="0">
                  <c:v>3</c:v>
                </c:pt>
                <c:pt idx="1">
                  <c:v>3.5</c:v>
                </c:pt>
                <c:pt idx="2">
                  <c:v>4.2</c:v>
                </c:pt>
                <c:pt idx="3">
                  <c:v>4.5</c:v>
                </c:pt>
                <c:pt idx="4">
                  <c:v>4.75</c:v>
                </c:pt>
                <c:pt idx="5">
                  <c:v>4.9000000000000004</c:v>
                </c:pt>
                <c:pt idx="6">
                  <c:v>5</c:v>
                </c:pt>
                <c:pt idx="7">
                  <c:v>5.0999999999999996</c:v>
                </c:pt>
                <c:pt idx="8">
                  <c:v>5.5</c:v>
                </c:pt>
                <c:pt idx="9">
                  <c:v>6</c:v>
                </c:pt>
                <c:pt idx="10">
                  <c:v>6.5</c:v>
                </c:pt>
                <c:pt idx="11">
                  <c:v>7</c:v>
                </c:pt>
                <c:pt idx="12">
                  <c:v>8</c:v>
                </c:pt>
                <c:pt idx="13">
                  <c:v>9</c:v>
                </c:pt>
                <c:pt idx="14">
                  <c:v>10</c:v>
                </c:pt>
                <c:pt idx="15">
                  <c:v>8</c:v>
                </c:pt>
                <c:pt idx="16">
                  <c:v>7.5</c:v>
                </c:pt>
                <c:pt idx="17">
                  <c:v>6</c:v>
                </c:pt>
                <c:pt idx="18">
                  <c:v>5.5</c:v>
                </c:pt>
                <c:pt idx="19">
                  <c:v>4.75</c:v>
                </c:pt>
                <c:pt idx="20">
                  <c:v>4.5</c:v>
                </c:pt>
                <c:pt idx="21">
                  <c:v>3</c:v>
                </c:pt>
                <c:pt idx="22">
                  <c:v>2.5</c:v>
                </c:pt>
                <c:pt idx="23">
                  <c:v>2.2000000000000002</c:v>
                </c:pt>
                <c:pt idx="24">
                  <c:v>2.1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2.0499999999999998</c:v>
                </c:pt>
                <c:pt idx="48">
                  <c:v>2.1</c:v>
                </c:pt>
                <c:pt idx="49">
                  <c:v>2.25</c:v>
                </c:pt>
                <c:pt idx="50">
                  <c:v>2.5</c:v>
                </c:pt>
                <c:pt idx="51">
                  <c:v>2.75</c:v>
                </c:pt>
              </c:numCache>
            </c:numRef>
          </c:yVal>
          <c:smooth val="1"/>
        </c:ser>
        <c:axId val="69904640"/>
        <c:axId val="69943680"/>
      </c:scatterChart>
      <c:valAx>
        <c:axId val="69904640"/>
        <c:scaling>
          <c:orientation val="minMax"/>
          <c:max val="52"/>
          <c:min val="1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Week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69943680"/>
        <c:crosses val="autoZero"/>
        <c:crossBetween val="midCat"/>
        <c:majorUnit val="4"/>
      </c:valAx>
      <c:valAx>
        <c:axId val="6994368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Load</a:t>
                </a:r>
              </a:p>
            </c:rich>
          </c:tx>
          <c:layout/>
        </c:title>
        <c:numFmt formatCode="General" sourceLinked="1"/>
        <c:tickLblPos val="nextTo"/>
        <c:crossAx val="69904640"/>
        <c:crosses val="autoZero"/>
        <c:crossBetween val="midCat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5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5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5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5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F8ED53-C3C3-45CD-97B6-4ED05E7A03D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8ED53-C3C3-45CD-97B6-4ED05E7A03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852738"/>
            <a:ext cx="8070850" cy="750887"/>
          </a:xfrm>
        </p:spPr>
        <p:txBody>
          <a:bodyPr/>
          <a:lstStyle>
            <a:lvl1pPr>
              <a:defRPr sz="4000" b="0" spc="100" baseline="0">
                <a:solidFill>
                  <a:srgbClr val="FCC351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573463"/>
            <a:ext cx="6048375" cy="503237"/>
          </a:xfrm>
        </p:spPr>
        <p:txBody>
          <a:bodyPr/>
          <a:lstStyle>
            <a:lvl1pPr marL="0" indent="0">
              <a:buFontTx/>
              <a:buNone/>
              <a:defRPr sz="2000" b="0" spc="0" baseline="0">
                <a:solidFill>
                  <a:schemeClr val="bg1"/>
                </a:solidFill>
                <a:latin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0"/>
          </p:nvPr>
        </p:nvSpPr>
        <p:spPr>
          <a:xfrm>
            <a:off x="685800" y="6248400"/>
            <a:ext cx="3810000" cy="609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228600" y="6477000"/>
            <a:ext cx="7620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25492-5568-426C-831F-4EC914194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dt" sz="half" idx="12"/>
          </p:nvPr>
        </p:nvSpPr>
        <p:spPr>
          <a:xfrm>
            <a:off x="4724400" y="6248400"/>
            <a:ext cx="15240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all" baseline="0">
                <a:solidFill>
                  <a:srgbClr val="FCC35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1" y="1493838"/>
            <a:ext cx="8305799" cy="4906962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alibri" pitchFamily="34" charset="0"/>
              </a:defRPr>
            </a:lvl1pPr>
            <a:lvl2pPr>
              <a:defRPr>
                <a:solidFill>
                  <a:srgbClr val="FCC351"/>
                </a:solidFill>
                <a:latin typeface="Calibri" pitchFamily="34" charset="0"/>
              </a:defRPr>
            </a:lvl2pPr>
            <a:lvl3pPr>
              <a:defRPr>
                <a:solidFill>
                  <a:schemeClr val="bg1"/>
                </a:solidFill>
                <a:latin typeface="Calibri" pitchFamily="34" charset="0"/>
              </a:defRPr>
            </a:lvl3pPr>
            <a:lvl4pPr>
              <a:defRPr>
                <a:solidFill>
                  <a:srgbClr val="FCC351"/>
                </a:solidFill>
                <a:latin typeface="Calibri" pitchFamily="34" charset="0"/>
              </a:defRPr>
            </a:lvl4pPr>
            <a:lvl5pPr>
              <a:defRPr>
                <a:solidFill>
                  <a:schemeClr val="bg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06400"/>
            <a:ext cx="83058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06400"/>
            <a:ext cx="81534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06400"/>
            <a:ext cx="83058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04950"/>
            <a:ext cx="4040188" cy="639762"/>
          </a:xfrm>
        </p:spPr>
        <p:txBody>
          <a:bodyPr anchor="b"/>
          <a:lstStyle>
            <a:lvl1pPr marL="0" indent="0">
              <a:buNone/>
              <a:defRPr sz="2400" b="0" i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4712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rgbClr val="FCC35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rgbClr val="FCC35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04950"/>
            <a:ext cx="4041775" cy="639762"/>
          </a:xfrm>
        </p:spPr>
        <p:txBody>
          <a:bodyPr anchor="b"/>
          <a:lstStyle>
            <a:lvl1pPr marL="0" indent="0">
              <a:buNone/>
              <a:defRPr sz="2400" b="0" i="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44712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rgbClr val="FCC35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rgbClr val="FCC35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06400"/>
            <a:ext cx="81534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No 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4572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rgbClr val="FCC35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rgbClr val="FCC35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57200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rgbClr val="FCC35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rgbClr val="FCC35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06400"/>
            <a:ext cx="81534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860550"/>
          </a:xfrm>
        </p:spPr>
        <p:txBody>
          <a:bodyPr anchor="b"/>
          <a:lstStyle>
            <a:lvl1pPr algn="l"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57400"/>
            <a:ext cx="5111750" cy="40386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3008313" cy="39925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328613"/>
            <a:ext cx="712946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341438"/>
            <a:ext cx="7488237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Click to edit Master text styles</a:t>
            </a:r>
          </a:p>
          <a:p>
            <a:pPr lvl="0"/>
            <a:r>
              <a:rPr lang="en-US" dirty="0" smtClean="0"/>
              <a:t>First </a:t>
            </a:r>
            <a:r>
              <a:rPr lang="ru-RU" dirty="0" smtClean="0"/>
              <a:t>level</a:t>
            </a:r>
          </a:p>
          <a:p>
            <a:pPr lvl="1"/>
            <a:r>
              <a:rPr lang="en-US" dirty="0" smtClean="0"/>
              <a:t>Second </a:t>
            </a:r>
            <a:r>
              <a:rPr lang="ru-RU" dirty="0" smtClean="0"/>
              <a:t>level</a:t>
            </a:r>
            <a:endParaRPr lang="en-US" dirty="0" smtClean="0"/>
          </a:p>
          <a:p>
            <a:pPr lvl="2"/>
            <a:r>
              <a:rPr lang="en-US" dirty="0" smtClean="0"/>
              <a:t>Third </a:t>
            </a:r>
            <a:r>
              <a:rPr lang="ru-RU" dirty="0" smtClean="0"/>
              <a:t>level</a:t>
            </a:r>
            <a:endParaRPr lang="en-US" dirty="0" smtClean="0"/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 smtClean="0"/>
          </a:p>
          <a:p>
            <a:pPr lvl="1"/>
            <a:endParaRPr lang="ru-RU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8" r:id="rId3"/>
    <p:sldLayoutId id="2147483654" r:id="rId4"/>
    <p:sldLayoutId id="2147483655" r:id="rId5"/>
    <p:sldLayoutId id="2147483660" r:id="rId6"/>
    <p:sldLayoutId id="2147483653" r:id="rId7"/>
    <p:sldLayoutId id="2147483659" r:id="rId8"/>
    <p:sldLayoutId id="2147483656" r:id="rId9"/>
    <p:sldLayoutId id="2147483657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cap="small" spc="100" baseline="0">
          <a:solidFill>
            <a:schemeClr val="accent1">
              <a:lumMod val="75000"/>
            </a:schemeClr>
          </a:solidFill>
          <a:latin typeface="Calibri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Calibri" pitchFamily="34" charset="0"/>
          <a:ea typeface="+mn-ea"/>
          <a:cs typeface="+mn-cs"/>
        </a:defRPr>
      </a:lvl1pPr>
      <a:lvl2pPr marL="742950" marR="0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tabLst/>
        <a:defRPr sz="2400" b="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aseline="0">
          <a:solidFill>
            <a:schemeClr val="bg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aseline="0">
          <a:solidFill>
            <a:srgbClr val="FCC35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2852738"/>
            <a:ext cx="8305800" cy="750887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MySQL</a:t>
            </a:r>
            <a:r>
              <a:rPr lang="en-US" sz="3600" dirty="0" smtClean="0">
                <a:solidFill>
                  <a:schemeClr val="tx1"/>
                </a:solidFill>
              </a:rPr>
              <a:t> in the Cloud – Endless Possibilities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Grant McAlister, Senior Principal Engineer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Automated Backups</a:t>
            </a:r>
          </a:p>
          <a:p>
            <a:r>
              <a:rPr lang="en-US" dirty="0" smtClean="0"/>
              <a:t>Patching</a:t>
            </a:r>
          </a:p>
          <a:p>
            <a:r>
              <a:rPr lang="en-US" dirty="0" smtClean="0"/>
              <a:t>Monitoring &amp; Recovery of DB Instance and Hosts</a:t>
            </a:r>
          </a:p>
          <a:p>
            <a:r>
              <a:rPr lang="en-US" dirty="0" smtClean="0"/>
              <a:t>Replication / HA</a:t>
            </a:r>
          </a:p>
          <a:p>
            <a:endParaRPr lang="en-US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DB Service Capabilities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methods of using databases</a:t>
            </a:r>
          </a:p>
          <a:p>
            <a:r>
              <a:rPr lang="en-US" dirty="0" smtClean="0"/>
              <a:t>Allow us to build applications that would have been difficult or impossible to do.</a:t>
            </a:r>
          </a:p>
          <a:p>
            <a:pPr lvl="1"/>
            <a:r>
              <a:rPr lang="en-US" dirty="0" smtClean="0"/>
              <a:t>Scaling up or down based on workload</a:t>
            </a:r>
          </a:p>
          <a:p>
            <a:pPr lvl="1"/>
            <a:r>
              <a:rPr lang="en-US" dirty="0" smtClean="0"/>
              <a:t>Large number of partitions or shards</a:t>
            </a:r>
          </a:p>
          <a:p>
            <a:pPr lvl="1"/>
            <a:r>
              <a:rPr lang="en-US" dirty="0" smtClean="0"/>
              <a:t>A hierarchical storage database system</a:t>
            </a:r>
          </a:p>
          <a:p>
            <a:pPr lvl="1"/>
            <a:r>
              <a:rPr lang="en-US" dirty="0" smtClean="0"/>
              <a:t>Testing </a:t>
            </a:r>
          </a:p>
          <a:p>
            <a:pPr lvl="1"/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Endless Possibilities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0" y="2514600"/>
            <a:ext cx="6934200" cy="28956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086600" y="3962400"/>
            <a:ext cx="1219200" cy="1447800"/>
          </a:xfrm>
          <a:prstGeom prst="rect">
            <a:avLst/>
          </a:prstGeom>
          <a:solidFill>
            <a:srgbClr val="7A34AE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demand daily scaling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3962400"/>
            <a:ext cx="2057400" cy="1447800"/>
          </a:xfrm>
          <a:prstGeom prst="rect">
            <a:avLst/>
          </a:prstGeom>
          <a:solidFill>
            <a:srgbClr val="7A34AE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29000" y="2514600"/>
            <a:ext cx="3657600" cy="2895600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533400" y="1600200"/>
          <a:ext cx="805815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371600" y="2514600"/>
            <a:ext cx="6934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038600" y="3581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25% Savings</a:t>
            </a:r>
            <a:endParaRPr lang="en-US" sz="3200" dirty="0"/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2590800" y="3276600"/>
            <a:ext cx="13716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553200" y="3276600"/>
            <a:ext cx="11430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8" grpId="0" animBg="1"/>
      <p:bldP spid="10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438400"/>
            <a:ext cx="7010400" cy="28956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dk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3886200"/>
            <a:ext cx="1066800" cy="14478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67200" y="4495800"/>
            <a:ext cx="4114800" cy="838200"/>
          </a:xfrm>
          <a:prstGeom prst="rect">
            <a:avLst/>
          </a:prstGeom>
          <a:solidFill>
            <a:srgbClr val="7A34AE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438400" y="2438400"/>
            <a:ext cx="1828800" cy="2895600"/>
          </a:xfrm>
          <a:prstGeom prst="rect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Demand Yearly Scaling</a:t>
            </a:r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381000" y="1524000"/>
          <a:ext cx="82105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1371600" y="2438400"/>
            <a:ext cx="7010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19600" y="4724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50% Savings</a:t>
            </a:r>
            <a:endParaRPr lang="en-US" sz="3200" dirty="0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2133600" y="3429000"/>
            <a:ext cx="2209800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6362700" y="44577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6" grpId="0" animBg="1"/>
      <p:bldP spid="5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Partitioning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533400" y="2590800"/>
            <a:ext cx="2438400" cy="29718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CPU</a:t>
            </a:r>
          </a:p>
        </p:txBody>
      </p:sp>
      <p:sp>
        <p:nvSpPr>
          <p:cNvPr id="47" name="Flowchart: Internal Storage 46"/>
          <p:cNvSpPr/>
          <p:nvPr/>
        </p:nvSpPr>
        <p:spPr bwMode="auto">
          <a:xfrm>
            <a:off x="609600" y="2971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48" name="Flowchart: Internal Storage 47"/>
          <p:cNvSpPr/>
          <p:nvPr/>
        </p:nvSpPr>
        <p:spPr bwMode="auto">
          <a:xfrm>
            <a:off x="1828800" y="2971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49" name="Flowchart: Internal Storage 48"/>
          <p:cNvSpPr/>
          <p:nvPr/>
        </p:nvSpPr>
        <p:spPr bwMode="auto">
          <a:xfrm>
            <a:off x="6096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50" name="Flowchart: Internal Storage 49"/>
          <p:cNvSpPr/>
          <p:nvPr/>
        </p:nvSpPr>
        <p:spPr bwMode="auto">
          <a:xfrm>
            <a:off x="18288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  <p:sp>
        <p:nvSpPr>
          <p:cNvPr id="51" name="Flowchart: Internal Storage 50"/>
          <p:cNvSpPr/>
          <p:nvPr/>
        </p:nvSpPr>
        <p:spPr bwMode="auto">
          <a:xfrm>
            <a:off x="609600" y="4495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Catalog</a:t>
            </a:r>
          </a:p>
        </p:txBody>
      </p:sp>
      <p:sp>
        <p:nvSpPr>
          <p:cNvPr id="52" name="Right Arrow 51"/>
          <p:cNvSpPr/>
          <p:nvPr/>
        </p:nvSpPr>
        <p:spPr bwMode="auto">
          <a:xfrm>
            <a:off x="3048000" y="3733800"/>
            <a:ext cx="533400" cy="484632"/>
          </a:xfrm>
          <a:prstGeom prst="rightArrow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Univers" charset="0"/>
              <a:ea typeface="Osaka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657600" y="2590800"/>
            <a:ext cx="1676400" cy="29718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CPU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410200" y="2590800"/>
            <a:ext cx="1676400" cy="29718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CPU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7162800" y="2590800"/>
            <a:ext cx="1676400" cy="19050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Large CPU</a:t>
            </a:r>
          </a:p>
        </p:txBody>
      </p:sp>
      <p:sp>
        <p:nvSpPr>
          <p:cNvPr id="59" name="Flowchart: Internal Storage 58"/>
          <p:cNvSpPr/>
          <p:nvPr/>
        </p:nvSpPr>
        <p:spPr bwMode="auto">
          <a:xfrm>
            <a:off x="3886200" y="30480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63" name="Flowchart: Internal Storage 62"/>
          <p:cNvSpPr/>
          <p:nvPr/>
        </p:nvSpPr>
        <p:spPr bwMode="auto">
          <a:xfrm>
            <a:off x="3886200" y="39624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64" name="Flowchart: Internal Storage 63"/>
          <p:cNvSpPr/>
          <p:nvPr/>
        </p:nvSpPr>
        <p:spPr bwMode="auto">
          <a:xfrm>
            <a:off x="5562600" y="30480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65" name="Flowchart: Internal Storage 64"/>
          <p:cNvSpPr/>
          <p:nvPr/>
        </p:nvSpPr>
        <p:spPr bwMode="auto">
          <a:xfrm>
            <a:off x="5562600" y="39624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  <p:sp>
        <p:nvSpPr>
          <p:cNvPr id="66" name="Flowchart: Internal Storage 65"/>
          <p:cNvSpPr/>
          <p:nvPr/>
        </p:nvSpPr>
        <p:spPr bwMode="auto">
          <a:xfrm>
            <a:off x="7239000" y="30480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Catalog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85800" y="1905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Before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495800" y="1905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7" grpId="0" animBg="1"/>
      <p:bldP spid="58" grpId="0" animBg="1"/>
      <p:bldP spid="59" grpId="0" animBg="1"/>
      <p:bldP spid="63" grpId="0" animBg="1"/>
      <p:bldP spid="64" grpId="0" animBg="1"/>
      <p:bldP spid="65" grpId="0" animBg="1"/>
      <p:bldP spid="66" grpId="0" animBg="1"/>
      <p:bldP spid="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Sharding</a:t>
            </a:r>
            <a:r>
              <a:rPr lang="en-US" dirty="0" smtClean="0"/>
              <a:t> Horizontally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533400" y="2590800"/>
            <a:ext cx="1295400" cy="35052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CPU</a:t>
            </a:r>
          </a:p>
        </p:txBody>
      </p:sp>
      <p:sp>
        <p:nvSpPr>
          <p:cNvPr id="47" name="Flowchart: Internal Storage 46"/>
          <p:cNvSpPr/>
          <p:nvPr/>
        </p:nvSpPr>
        <p:spPr bwMode="auto">
          <a:xfrm>
            <a:off x="609600" y="2971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48" name="Flowchart: Internal Storage 47"/>
          <p:cNvSpPr/>
          <p:nvPr/>
        </p:nvSpPr>
        <p:spPr bwMode="auto">
          <a:xfrm>
            <a:off x="609600" y="4495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49" name="Flowchart: Internal Storage 48"/>
          <p:cNvSpPr/>
          <p:nvPr/>
        </p:nvSpPr>
        <p:spPr bwMode="auto">
          <a:xfrm>
            <a:off x="6096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50" name="Flowchart: Internal Storage 49"/>
          <p:cNvSpPr/>
          <p:nvPr/>
        </p:nvSpPr>
        <p:spPr bwMode="auto">
          <a:xfrm>
            <a:off x="609600" y="5257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  <p:sp>
        <p:nvSpPr>
          <p:cNvPr id="52" name="Right Arrow 51"/>
          <p:cNvSpPr/>
          <p:nvPr/>
        </p:nvSpPr>
        <p:spPr bwMode="auto">
          <a:xfrm>
            <a:off x="2362200" y="3733800"/>
            <a:ext cx="533400" cy="484632"/>
          </a:xfrm>
          <a:prstGeom prst="rightArrow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Univers" charset="0"/>
              <a:ea typeface="Osaka" charset="-128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3400" y="16764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Before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886200" y="1600200"/>
            <a:ext cx="3886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Hashed by </a:t>
            </a:r>
            <a:r>
              <a:rPr lang="en-US" sz="1600" dirty="0" err="1" smtClean="0"/>
              <a:t>CustomerID</a:t>
            </a:r>
            <a:endParaRPr lang="en-US" sz="1600" dirty="0"/>
          </a:p>
        </p:txBody>
      </p:sp>
      <p:sp>
        <p:nvSpPr>
          <p:cNvPr id="20" name="Rectangle 19"/>
          <p:cNvSpPr/>
          <p:nvPr/>
        </p:nvSpPr>
        <p:spPr bwMode="auto">
          <a:xfrm>
            <a:off x="3429000" y="2590800"/>
            <a:ext cx="1295400" cy="35052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CPU</a:t>
            </a:r>
          </a:p>
        </p:txBody>
      </p:sp>
      <p:sp>
        <p:nvSpPr>
          <p:cNvPr id="21" name="Flowchart: Internal Storage 20"/>
          <p:cNvSpPr/>
          <p:nvPr/>
        </p:nvSpPr>
        <p:spPr bwMode="auto">
          <a:xfrm>
            <a:off x="3505200" y="2971800"/>
            <a:ext cx="11430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22" name="Flowchart: Internal Storage 21"/>
          <p:cNvSpPr/>
          <p:nvPr/>
        </p:nvSpPr>
        <p:spPr bwMode="auto">
          <a:xfrm>
            <a:off x="3505200" y="4495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23" name="Flowchart: Internal Storage 22"/>
          <p:cNvSpPr/>
          <p:nvPr/>
        </p:nvSpPr>
        <p:spPr bwMode="auto">
          <a:xfrm>
            <a:off x="35052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24" name="Flowchart: Internal Storage 23"/>
          <p:cNvSpPr/>
          <p:nvPr/>
        </p:nvSpPr>
        <p:spPr bwMode="auto">
          <a:xfrm>
            <a:off x="3505200" y="5257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4800600" y="2590800"/>
            <a:ext cx="1295400" cy="35052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CPU</a:t>
            </a:r>
          </a:p>
        </p:txBody>
      </p:sp>
      <p:sp>
        <p:nvSpPr>
          <p:cNvPr id="26" name="Flowchart: Internal Storage 25"/>
          <p:cNvSpPr/>
          <p:nvPr/>
        </p:nvSpPr>
        <p:spPr bwMode="auto">
          <a:xfrm>
            <a:off x="4953000" y="2971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27" name="Flowchart: Internal Storage 26"/>
          <p:cNvSpPr/>
          <p:nvPr/>
        </p:nvSpPr>
        <p:spPr bwMode="auto">
          <a:xfrm>
            <a:off x="4953000" y="4495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28" name="Flowchart: Internal Storage 27"/>
          <p:cNvSpPr/>
          <p:nvPr/>
        </p:nvSpPr>
        <p:spPr bwMode="auto">
          <a:xfrm>
            <a:off x="49530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29" name="Flowchart: Internal Storage 28"/>
          <p:cNvSpPr/>
          <p:nvPr/>
        </p:nvSpPr>
        <p:spPr bwMode="auto">
          <a:xfrm>
            <a:off x="4953000" y="5257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248400" y="2590800"/>
            <a:ext cx="1295400" cy="35052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CPU</a:t>
            </a:r>
          </a:p>
        </p:txBody>
      </p:sp>
      <p:sp>
        <p:nvSpPr>
          <p:cNvPr id="31" name="Flowchart: Internal Storage 30"/>
          <p:cNvSpPr/>
          <p:nvPr/>
        </p:nvSpPr>
        <p:spPr bwMode="auto">
          <a:xfrm>
            <a:off x="6324600" y="2971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32" name="Flowchart: Internal Storage 31"/>
          <p:cNvSpPr/>
          <p:nvPr/>
        </p:nvSpPr>
        <p:spPr bwMode="auto">
          <a:xfrm>
            <a:off x="6324600" y="4495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33" name="Flowchart: Internal Storage 32"/>
          <p:cNvSpPr/>
          <p:nvPr/>
        </p:nvSpPr>
        <p:spPr bwMode="auto">
          <a:xfrm>
            <a:off x="63246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34" name="Flowchart: Internal Storage 33"/>
          <p:cNvSpPr/>
          <p:nvPr/>
        </p:nvSpPr>
        <p:spPr bwMode="auto">
          <a:xfrm>
            <a:off x="6324600" y="5257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7620000" y="2590800"/>
            <a:ext cx="1295400" cy="35052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200" dirty="0" smtClean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Very Large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CPU</a:t>
            </a:r>
          </a:p>
        </p:txBody>
      </p:sp>
      <p:sp>
        <p:nvSpPr>
          <p:cNvPr id="36" name="Flowchart: Internal Storage 35"/>
          <p:cNvSpPr/>
          <p:nvPr/>
        </p:nvSpPr>
        <p:spPr bwMode="auto">
          <a:xfrm>
            <a:off x="7696200" y="2971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Customers</a:t>
            </a:r>
          </a:p>
        </p:txBody>
      </p:sp>
      <p:sp>
        <p:nvSpPr>
          <p:cNvPr id="37" name="Flowchart: Internal Storage 36"/>
          <p:cNvSpPr/>
          <p:nvPr/>
        </p:nvSpPr>
        <p:spPr bwMode="auto">
          <a:xfrm>
            <a:off x="7696200" y="4495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Orders</a:t>
            </a:r>
          </a:p>
        </p:txBody>
      </p:sp>
      <p:sp>
        <p:nvSpPr>
          <p:cNvPr id="38" name="Flowchart: Internal Storage 37"/>
          <p:cNvSpPr/>
          <p:nvPr/>
        </p:nvSpPr>
        <p:spPr bwMode="auto">
          <a:xfrm>
            <a:off x="7696200" y="3733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Addresses</a:t>
            </a:r>
          </a:p>
        </p:txBody>
      </p:sp>
      <p:sp>
        <p:nvSpPr>
          <p:cNvPr id="39" name="Flowchart: Internal Storage 38"/>
          <p:cNvSpPr/>
          <p:nvPr/>
        </p:nvSpPr>
        <p:spPr bwMode="auto">
          <a:xfrm>
            <a:off x="7696200" y="5257800"/>
            <a:ext cx="990600" cy="612648"/>
          </a:xfrm>
          <a:prstGeom prst="flowChartInternalStorag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Univers" charset="0"/>
                <a:ea typeface="Osaka" charset="-128"/>
              </a:rPr>
              <a:t>Order Items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68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Cloud Service Provides</a:t>
            </a:r>
          </a:p>
          <a:p>
            <a:pPr lvl="1"/>
            <a:r>
              <a:rPr lang="en-US" dirty="0" smtClean="0"/>
              <a:t>Provisioning and management of large numbers of instances</a:t>
            </a:r>
          </a:p>
          <a:p>
            <a:pPr lvl="1"/>
            <a:r>
              <a:rPr lang="en-US" dirty="0" smtClean="0"/>
              <a:t>Backup/Restore to facilitate making new partitions</a:t>
            </a:r>
          </a:p>
          <a:p>
            <a:pPr lvl="1"/>
            <a:r>
              <a:rPr lang="en-US" dirty="0" smtClean="0"/>
              <a:t>Allows you to both scale up and scale out </a:t>
            </a:r>
          </a:p>
          <a:p>
            <a:pPr lvl="1"/>
            <a:r>
              <a:rPr lang="en-US" dirty="0" smtClean="0"/>
              <a:t>Should only have to scale for CPU/MEM</a:t>
            </a:r>
          </a:p>
          <a:p>
            <a:pPr lvl="1"/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Partitioning &amp; Re-</a:t>
            </a:r>
            <a:r>
              <a:rPr lang="en-US" dirty="0" err="1" smtClean="0"/>
              <a:t>Sharding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over time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24200" y="2514600"/>
            <a:ext cx="23622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lowchart: Magnetic Disk 10"/>
          <p:cNvSpPr/>
          <p:nvPr/>
        </p:nvSpPr>
        <p:spPr>
          <a:xfrm>
            <a:off x="3886200" y="4267200"/>
            <a:ext cx="914400" cy="8382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86200" y="2590800"/>
            <a:ext cx="914400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Small Server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3810000" y="4267200"/>
            <a:ext cx="1066800" cy="9144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0" y="2590800"/>
            <a:ext cx="1066800" cy="1143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Large Server</a:t>
            </a:r>
            <a:endParaRPr lang="en-US" dirty="0"/>
          </a:p>
        </p:txBody>
      </p:sp>
      <p:sp>
        <p:nvSpPr>
          <p:cNvPr id="13" name="Flowchart: Magnetic Disk 12"/>
          <p:cNvSpPr/>
          <p:nvPr/>
        </p:nvSpPr>
        <p:spPr>
          <a:xfrm>
            <a:off x="3581400" y="4267200"/>
            <a:ext cx="1524000" cy="12192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581400" y="2590800"/>
            <a:ext cx="1524000" cy="1371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Very Large Server</a:t>
            </a:r>
            <a:endParaRPr lang="en-US" dirty="0"/>
          </a:p>
        </p:txBody>
      </p:sp>
      <p:sp>
        <p:nvSpPr>
          <p:cNvPr id="15" name="Flowchart: Magnetic Disk 14"/>
          <p:cNvSpPr/>
          <p:nvPr/>
        </p:nvSpPr>
        <p:spPr>
          <a:xfrm>
            <a:off x="3352800" y="4267200"/>
            <a:ext cx="1905000" cy="13716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352800" y="2590800"/>
            <a:ext cx="1905000" cy="1524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Extra Large Server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/>
          <p:cNvSpPr/>
          <p:nvPr/>
        </p:nvSpPr>
        <p:spPr bwMode="auto">
          <a:xfrm>
            <a:off x="1295400" y="4343400"/>
            <a:ext cx="685800" cy="91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05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Small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HSM DB System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590800" y="2209800"/>
            <a:ext cx="3352800" cy="685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Univers" charset="0"/>
              </a:rPr>
              <a:t>Application Layer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781800" y="4343400"/>
            <a:ext cx="990600" cy="91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Large CPU</a:t>
            </a:r>
          </a:p>
        </p:txBody>
      </p:sp>
      <p:cxnSp>
        <p:nvCxnSpPr>
          <p:cNvPr id="13318" name="Straight Arrow Connector 10"/>
          <p:cNvCxnSpPr>
            <a:cxnSpLocks noChangeShapeType="1"/>
          </p:cNvCxnSpPr>
          <p:nvPr/>
        </p:nvCxnSpPr>
        <p:spPr bwMode="auto">
          <a:xfrm>
            <a:off x="5410200" y="2895600"/>
            <a:ext cx="1905000" cy="13716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3319" name="Straight Arrow Connector 14"/>
          <p:cNvCxnSpPr>
            <a:cxnSpLocks noChangeShapeType="1"/>
          </p:cNvCxnSpPr>
          <p:nvPr/>
        </p:nvCxnSpPr>
        <p:spPr bwMode="auto">
          <a:xfrm rot="10800000">
            <a:off x="5181600" y="2895600"/>
            <a:ext cx="1905000" cy="1371600"/>
          </a:xfrm>
          <a:prstGeom prst="straightConnector1">
            <a:avLst/>
          </a:prstGeom>
          <a:noFill/>
          <a:ln w="57150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 type="triangle" w="med" len="med"/>
          </a:ln>
        </p:spPr>
      </p:cxnSp>
      <p:sp>
        <p:nvSpPr>
          <p:cNvPr id="13320" name="Flowchart: Magnetic Disk 32"/>
          <p:cNvSpPr>
            <a:spLocks noChangeArrowheads="1"/>
          </p:cNvSpPr>
          <p:nvPr/>
        </p:nvSpPr>
        <p:spPr bwMode="auto">
          <a:xfrm>
            <a:off x="70104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1</a:t>
            </a:r>
            <a:endParaRPr lang="en-US" sz="1000" dirty="0"/>
          </a:p>
        </p:txBody>
      </p:sp>
      <p:sp>
        <p:nvSpPr>
          <p:cNvPr id="36" name="Rectangle 35"/>
          <p:cNvSpPr/>
          <p:nvPr/>
        </p:nvSpPr>
        <p:spPr bwMode="auto">
          <a:xfrm>
            <a:off x="5486400" y="4343400"/>
            <a:ext cx="990600" cy="91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Large CPU</a:t>
            </a:r>
          </a:p>
        </p:txBody>
      </p:sp>
      <p:sp>
        <p:nvSpPr>
          <p:cNvPr id="37" name="Flowchart: Magnetic Disk 36"/>
          <p:cNvSpPr>
            <a:spLocks noChangeArrowheads="1"/>
          </p:cNvSpPr>
          <p:nvPr/>
        </p:nvSpPr>
        <p:spPr bwMode="auto">
          <a:xfrm>
            <a:off x="5715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1</a:t>
            </a:r>
            <a:endParaRPr lang="en-US" sz="1000" dirty="0"/>
          </a:p>
        </p:txBody>
      </p:sp>
      <p:sp>
        <p:nvSpPr>
          <p:cNvPr id="38" name="Flowchart: Magnetic Disk 37"/>
          <p:cNvSpPr>
            <a:spLocks noChangeArrowheads="1"/>
          </p:cNvSpPr>
          <p:nvPr/>
        </p:nvSpPr>
        <p:spPr bwMode="auto">
          <a:xfrm>
            <a:off x="70104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2</a:t>
            </a:r>
            <a:endParaRPr lang="en-US" sz="1000" dirty="0"/>
          </a:p>
        </p:txBody>
      </p:sp>
      <p:cxnSp>
        <p:nvCxnSpPr>
          <p:cNvPr id="39" name="Straight Arrow Connector 38"/>
          <p:cNvCxnSpPr>
            <a:cxnSpLocks noChangeShapeType="1"/>
            <a:stCxn id="36" idx="0"/>
          </p:cNvCxnSpPr>
          <p:nvPr/>
        </p:nvCxnSpPr>
        <p:spPr bwMode="auto">
          <a:xfrm rot="16200000" flipV="1">
            <a:off x="4667250" y="3028950"/>
            <a:ext cx="1447800" cy="1181100"/>
          </a:xfrm>
          <a:prstGeom prst="straightConnector1">
            <a:avLst/>
          </a:prstGeom>
          <a:noFill/>
          <a:ln w="38100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 type="triangle" w="med" len="med"/>
          </a:ln>
        </p:spPr>
      </p:cxnSp>
      <p:sp>
        <p:nvSpPr>
          <p:cNvPr id="41" name="Rectangle 40"/>
          <p:cNvSpPr/>
          <p:nvPr/>
        </p:nvSpPr>
        <p:spPr bwMode="auto">
          <a:xfrm>
            <a:off x="4419600" y="4343400"/>
            <a:ext cx="685800" cy="91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05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Small</a:t>
            </a:r>
          </a:p>
        </p:txBody>
      </p:sp>
      <p:sp>
        <p:nvSpPr>
          <p:cNvPr id="42" name="Flowchart: Magnetic Disk 41"/>
          <p:cNvSpPr>
            <a:spLocks noChangeArrowheads="1"/>
          </p:cNvSpPr>
          <p:nvPr/>
        </p:nvSpPr>
        <p:spPr bwMode="auto">
          <a:xfrm>
            <a:off x="44958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1</a:t>
            </a:r>
            <a:endParaRPr lang="en-US" sz="1000" dirty="0"/>
          </a:p>
        </p:txBody>
      </p:sp>
      <p:cxnSp>
        <p:nvCxnSpPr>
          <p:cNvPr id="43" name="Straight Arrow Connector 42"/>
          <p:cNvCxnSpPr>
            <a:cxnSpLocks noChangeShapeType="1"/>
            <a:stCxn id="41" idx="0"/>
          </p:cNvCxnSpPr>
          <p:nvPr/>
        </p:nvCxnSpPr>
        <p:spPr bwMode="auto">
          <a:xfrm rot="16200000" flipV="1">
            <a:off x="3790950" y="3371850"/>
            <a:ext cx="1447800" cy="495300"/>
          </a:xfrm>
          <a:prstGeom prst="straightConnector1">
            <a:avLst/>
          </a:prstGeom>
          <a:noFill/>
          <a:ln w="28575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 type="triangle" w="med" len="med"/>
          </a:ln>
        </p:spPr>
      </p:cxnSp>
      <p:sp>
        <p:nvSpPr>
          <p:cNvPr id="44" name="Flowchart: Magnetic Disk 43"/>
          <p:cNvSpPr>
            <a:spLocks noChangeArrowheads="1"/>
          </p:cNvSpPr>
          <p:nvPr/>
        </p:nvSpPr>
        <p:spPr bwMode="auto">
          <a:xfrm>
            <a:off x="5715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2</a:t>
            </a:r>
            <a:endParaRPr lang="en-US" sz="1000" dirty="0"/>
          </a:p>
        </p:txBody>
      </p:sp>
      <p:sp>
        <p:nvSpPr>
          <p:cNvPr id="45" name="Flowchart: Magnetic Disk 44"/>
          <p:cNvSpPr>
            <a:spLocks noChangeArrowheads="1"/>
          </p:cNvSpPr>
          <p:nvPr/>
        </p:nvSpPr>
        <p:spPr bwMode="auto">
          <a:xfrm>
            <a:off x="70104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3</a:t>
            </a:r>
            <a:endParaRPr lang="en-US" sz="1000" dirty="0"/>
          </a:p>
        </p:txBody>
      </p:sp>
      <p:sp>
        <p:nvSpPr>
          <p:cNvPr id="54" name="Rectangle 53"/>
          <p:cNvSpPr/>
          <p:nvPr/>
        </p:nvSpPr>
        <p:spPr bwMode="auto">
          <a:xfrm>
            <a:off x="3352800" y="4343400"/>
            <a:ext cx="685800" cy="91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05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Small</a:t>
            </a:r>
          </a:p>
        </p:txBody>
      </p:sp>
      <p:sp>
        <p:nvSpPr>
          <p:cNvPr id="55" name="Flowchart: Magnetic Disk 54"/>
          <p:cNvSpPr>
            <a:spLocks noChangeArrowheads="1"/>
          </p:cNvSpPr>
          <p:nvPr/>
        </p:nvSpPr>
        <p:spPr bwMode="auto">
          <a:xfrm>
            <a:off x="3429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1</a:t>
            </a:r>
            <a:endParaRPr lang="en-US" sz="1000" dirty="0"/>
          </a:p>
        </p:txBody>
      </p:sp>
      <p:cxnSp>
        <p:nvCxnSpPr>
          <p:cNvPr id="56" name="Straight Arrow Connector 55"/>
          <p:cNvCxnSpPr>
            <a:cxnSpLocks noChangeShapeType="1"/>
            <a:stCxn id="54" idx="0"/>
          </p:cNvCxnSpPr>
          <p:nvPr/>
        </p:nvCxnSpPr>
        <p:spPr bwMode="auto">
          <a:xfrm rot="16200000" flipV="1">
            <a:off x="2952750" y="3600450"/>
            <a:ext cx="1447800" cy="38100"/>
          </a:xfrm>
          <a:prstGeom prst="straightConnector1">
            <a:avLst/>
          </a:prstGeom>
          <a:noFill/>
          <a:ln w="12700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 type="triangle" w="med" len="med"/>
          </a:ln>
        </p:spPr>
      </p:cxnSp>
      <p:sp>
        <p:nvSpPr>
          <p:cNvPr id="60" name="Flowchart: Magnetic Disk 59"/>
          <p:cNvSpPr>
            <a:spLocks noChangeArrowheads="1"/>
          </p:cNvSpPr>
          <p:nvPr/>
        </p:nvSpPr>
        <p:spPr bwMode="auto">
          <a:xfrm>
            <a:off x="44958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2</a:t>
            </a:r>
            <a:endParaRPr lang="en-US" sz="1000" dirty="0"/>
          </a:p>
        </p:txBody>
      </p:sp>
      <p:sp>
        <p:nvSpPr>
          <p:cNvPr id="61" name="Flowchart: Magnetic Disk 60"/>
          <p:cNvSpPr>
            <a:spLocks noChangeArrowheads="1"/>
          </p:cNvSpPr>
          <p:nvPr/>
        </p:nvSpPr>
        <p:spPr bwMode="auto">
          <a:xfrm>
            <a:off x="5715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3</a:t>
            </a:r>
            <a:endParaRPr lang="en-US" sz="1000" dirty="0"/>
          </a:p>
        </p:txBody>
      </p:sp>
      <p:sp>
        <p:nvSpPr>
          <p:cNvPr id="62" name="Flowchart: Magnetic Disk 61"/>
          <p:cNvSpPr>
            <a:spLocks noChangeArrowheads="1"/>
          </p:cNvSpPr>
          <p:nvPr/>
        </p:nvSpPr>
        <p:spPr bwMode="auto">
          <a:xfrm>
            <a:off x="70104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4</a:t>
            </a:r>
            <a:endParaRPr lang="en-US" sz="1000" dirty="0"/>
          </a:p>
        </p:txBody>
      </p:sp>
      <p:sp>
        <p:nvSpPr>
          <p:cNvPr id="71" name="Rectangle 70"/>
          <p:cNvSpPr/>
          <p:nvPr/>
        </p:nvSpPr>
        <p:spPr bwMode="auto">
          <a:xfrm>
            <a:off x="2286000" y="4343400"/>
            <a:ext cx="685800" cy="914400"/>
          </a:xfrm>
          <a:prstGeom prst="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050" dirty="0">
                <a:solidFill>
                  <a:schemeClr val="tx1">
                    <a:lumMod val="50000"/>
                  </a:schemeClr>
                </a:solidFill>
                <a:latin typeface="Univers" charset="0"/>
              </a:rPr>
              <a:t>Small</a:t>
            </a:r>
          </a:p>
        </p:txBody>
      </p:sp>
      <p:sp>
        <p:nvSpPr>
          <p:cNvPr id="72" name="Flowchart: Magnetic Disk 71"/>
          <p:cNvSpPr>
            <a:spLocks noChangeArrowheads="1"/>
          </p:cNvSpPr>
          <p:nvPr/>
        </p:nvSpPr>
        <p:spPr bwMode="auto">
          <a:xfrm>
            <a:off x="2362200" y="4648200"/>
            <a:ext cx="544286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1</a:t>
            </a:r>
            <a:endParaRPr lang="en-US" sz="1000" dirty="0"/>
          </a:p>
        </p:txBody>
      </p:sp>
      <p:sp>
        <p:nvSpPr>
          <p:cNvPr id="75" name="Flowchart: Magnetic Disk 74"/>
          <p:cNvSpPr>
            <a:spLocks noChangeArrowheads="1"/>
          </p:cNvSpPr>
          <p:nvPr/>
        </p:nvSpPr>
        <p:spPr bwMode="auto">
          <a:xfrm>
            <a:off x="3429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2</a:t>
            </a:r>
            <a:endParaRPr lang="en-US" sz="1000" dirty="0"/>
          </a:p>
        </p:txBody>
      </p:sp>
      <p:sp>
        <p:nvSpPr>
          <p:cNvPr id="76" name="Flowchart: Magnetic Disk 75"/>
          <p:cNvSpPr>
            <a:spLocks noChangeArrowheads="1"/>
          </p:cNvSpPr>
          <p:nvPr/>
        </p:nvSpPr>
        <p:spPr bwMode="auto">
          <a:xfrm>
            <a:off x="44958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3</a:t>
            </a:r>
            <a:endParaRPr lang="en-US" sz="1000" dirty="0"/>
          </a:p>
        </p:txBody>
      </p:sp>
      <p:sp>
        <p:nvSpPr>
          <p:cNvPr id="77" name="Flowchart: Magnetic Disk 76"/>
          <p:cNvSpPr>
            <a:spLocks noChangeArrowheads="1"/>
          </p:cNvSpPr>
          <p:nvPr/>
        </p:nvSpPr>
        <p:spPr bwMode="auto">
          <a:xfrm>
            <a:off x="5715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4</a:t>
            </a:r>
            <a:endParaRPr lang="en-US" sz="1000" dirty="0"/>
          </a:p>
        </p:txBody>
      </p:sp>
      <p:sp>
        <p:nvSpPr>
          <p:cNvPr id="78" name="Flowchart: Magnetic Disk 77"/>
          <p:cNvSpPr>
            <a:spLocks noChangeArrowheads="1"/>
          </p:cNvSpPr>
          <p:nvPr/>
        </p:nvSpPr>
        <p:spPr bwMode="auto">
          <a:xfrm>
            <a:off x="70104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5</a:t>
            </a:r>
            <a:endParaRPr lang="en-US" sz="1000" dirty="0"/>
          </a:p>
        </p:txBody>
      </p:sp>
      <p:sp>
        <p:nvSpPr>
          <p:cNvPr id="79" name="Flowchart: Magnetic Disk 78"/>
          <p:cNvSpPr>
            <a:spLocks noChangeArrowheads="1"/>
          </p:cNvSpPr>
          <p:nvPr/>
        </p:nvSpPr>
        <p:spPr bwMode="auto">
          <a:xfrm>
            <a:off x="1371600" y="4648200"/>
            <a:ext cx="533400" cy="609600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1</a:t>
            </a:r>
            <a:endParaRPr lang="en-US" sz="1000" dirty="0"/>
          </a:p>
        </p:txBody>
      </p:sp>
      <p:sp>
        <p:nvSpPr>
          <p:cNvPr id="80" name="Flowchart: Magnetic Disk 79"/>
          <p:cNvSpPr>
            <a:spLocks noChangeArrowheads="1"/>
          </p:cNvSpPr>
          <p:nvPr/>
        </p:nvSpPr>
        <p:spPr bwMode="auto">
          <a:xfrm>
            <a:off x="2362200" y="4648200"/>
            <a:ext cx="544286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2</a:t>
            </a:r>
            <a:endParaRPr lang="en-US" sz="1000" dirty="0"/>
          </a:p>
        </p:txBody>
      </p:sp>
      <p:sp>
        <p:nvSpPr>
          <p:cNvPr id="81" name="Flowchart: Magnetic Disk 80"/>
          <p:cNvSpPr>
            <a:spLocks noChangeArrowheads="1"/>
          </p:cNvSpPr>
          <p:nvPr/>
        </p:nvSpPr>
        <p:spPr bwMode="auto">
          <a:xfrm>
            <a:off x="3429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3</a:t>
            </a:r>
            <a:endParaRPr lang="en-US" sz="1000" dirty="0"/>
          </a:p>
        </p:txBody>
      </p:sp>
      <p:sp>
        <p:nvSpPr>
          <p:cNvPr id="82" name="Flowchart: Magnetic Disk 81"/>
          <p:cNvSpPr>
            <a:spLocks noChangeArrowheads="1"/>
          </p:cNvSpPr>
          <p:nvPr/>
        </p:nvSpPr>
        <p:spPr bwMode="auto">
          <a:xfrm>
            <a:off x="4495800" y="4648200"/>
            <a:ext cx="533400" cy="609600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Week4</a:t>
            </a:r>
            <a:endParaRPr lang="en-US" sz="1000" dirty="0"/>
          </a:p>
        </p:txBody>
      </p:sp>
      <p:sp>
        <p:nvSpPr>
          <p:cNvPr id="83" name="Flowchart: Magnetic Disk 82"/>
          <p:cNvSpPr>
            <a:spLocks noChangeArrowheads="1"/>
          </p:cNvSpPr>
          <p:nvPr/>
        </p:nvSpPr>
        <p:spPr bwMode="auto">
          <a:xfrm>
            <a:off x="57150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5</a:t>
            </a:r>
            <a:endParaRPr lang="en-US" sz="1000" dirty="0"/>
          </a:p>
        </p:txBody>
      </p:sp>
      <p:sp>
        <p:nvSpPr>
          <p:cNvPr id="84" name="Flowchart: Magnetic Disk 83"/>
          <p:cNvSpPr>
            <a:spLocks noChangeArrowheads="1"/>
          </p:cNvSpPr>
          <p:nvPr/>
        </p:nvSpPr>
        <p:spPr bwMode="auto">
          <a:xfrm>
            <a:off x="7010400" y="4648200"/>
            <a:ext cx="533400" cy="612775"/>
          </a:xfrm>
          <a:prstGeom prst="flowChartMagneticDisk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000" dirty="0" smtClean="0"/>
              <a:t>Week 6</a:t>
            </a:r>
            <a:endParaRPr lang="en-US" sz="1000" dirty="0"/>
          </a:p>
        </p:txBody>
      </p:sp>
      <p:sp>
        <p:nvSpPr>
          <p:cNvPr id="85" name="Down Arrow Callout 84"/>
          <p:cNvSpPr>
            <a:spLocks noChangeArrowheads="1"/>
          </p:cNvSpPr>
          <p:nvPr/>
        </p:nvSpPr>
        <p:spPr bwMode="auto">
          <a:xfrm>
            <a:off x="3733800" y="1371600"/>
            <a:ext cx="1066800" cy="838200"/>
          </a:xfrm>
          <a:prstGeom prst="downArrowCallout">
            <a:avLst>
              <a:gd name="adj1" fmla="val 25004"/>
              <a:gd name="adj2" fmla="val 24999"/>
              <a:gd name="adj3" fmla="val 25000"/>
              <a:gd name="adj4" fmla="val 64977"/>
            </a:avLst>
          </a:prstGeom>
          <a:solidFill>
            <a:schemeClr val="accent1">
              <a:lumMod val="60000"/>
              <a:lumOff val="4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200" dirty="0"/>
              <a:t>Give me </a:t>
            </a:r>
            <a:r>
              <a:rPr lang="en-US" sz="1200" dirty="0" smtClean="0"/>
              <a:t>Week1 </a:t>
            </a:r>
            <a:r>
              <a:rPr lang="en-US" sz="1200" dirty="0"/>
              <a:t>data</a:t>
            </a:r>
          </a:p>
        </p:txBody>
      </p:sp>
      <p:cxnSp>
        <p:nvCxnSpPr>
          <p:cNvPr id="87" name="Straight Arrow Connector 86"/>
          <p:cNvCxnSpPr>
            <a:cxnSpLocks noChangeShapeType="1"/>
            <a:stCxn id="86" idx="0"/>
          </p:cNvCxnSpPr>
          <p:nvPr/>
        </p:nvCxnSpPr>
        <p:spPr bwMode="auto">
          <a:xfrm rot="5400000" flipH="1" flipV="1">
            <a:off x="1504950" y="3028950"/>
            <a:ext cx="1447800" cy="1181100"/>
          </a:xfrm>
          <a:prstGeom prst="straightConnector1">
            <a:avLst/>
          </a:prstGeom>
          <a:noFill/>
          <a:ln w="12700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 type="triangle" w="med" len="med"/>
          </a:ln>
        </p:spPr>
      </p:cxnSp>
      <p:cxnSp>
        <p:nvCxnSpPr>
          <p:cNvPr id="13350" name="Straight Arrow Connector 89"/>
          <p:cNvCxnSpPr>
            <a:cxnSpLocks noChangeShapeType="1"/>
          </p:cNvCxnSpPr>
          <p:nvPr/>
        </p:nvCxnSpPr>
        <p:spPr bwMode="auto">
          <a:xfrm>
            <a:off x="609600" y="5638800"/>
            <a:ext cx="685800" cy="15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3351" name="Straight Arrow Connector 93"/>
          <p:cNvCxnSpPr>
            <a:cxnSpLocks noChangeShapeType="1"/>
          </p:cNvCxnSpPr>
          <p:nvPr/>
        </p:nvCxnSpPr>
        <p:spPr bwMode="auto">
          <a:xfrm>
            <a:off x="609600" y="6019800"/>
            <a:ext cx="685800" cy="1588"/>
          </a:xfrm>
          <a:prstGeom prst="straightConnector1">
            <a:avLst/>
          </a:prstGeom>
          <a:noFill/>
          <a:ln w="57150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 type="triangle" w="med" len="med"/>
          </a:ln>
        </p:spPr>
      </p:cxnSp>
      <p:sp>
        <p:nvSpPr>
          <p:cNvPr id="13352" name="TextBox 96"/>
          <p:cNvSpPr txBox="1">
            <a:spLocks noChangeArrowheads="1"/>
          </p:cNvSpPr>
          <p:nvPr/>
        </p:nvSpPr>
        <p:spPr bwMode="auto">
          <a:xfrm>
            <a:off x="1371600" y="54864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Writes</a:t>
            </a:r>
          </a:p>
        </p:txBody>
      </p:sp>
      <p:sp>
        <p:nvSpPr>
          <p:cNvPr id="13353" name="TextBox 98"/>
          <p:cNvSpPr txBox="1">
            <a:spLocks noChangeArrowheads="1"/>
          </p:cNvSpPr>
          <p:nvPr/>
        </p:nvSpPr>
        <p:spPr bwMode="auto">
          <a:xfrm>
            <a:off x="1371600" y="5867400"/>
            <a:ext cx="1066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Reads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6" grpId="1" animBg="1"/>
      <p:bldP spid="36" grpId="0" animBg="1"/>
      <p:bldP spid="37" grpId="0" animBg="1"/>
      <p:bldP spid="38" grpId="0" animBg="1"/>
      <p:bldP spid="41" grpId="0" animBg="1"/>
      <p:bldP spid="42" grpId="0" animBg="1"/>
      <p:bldP spid="44" grpId="0" animBg="1"/>
      <p:bldP spid="45" grpId="0" animBg="1"/>
      <p:bldP spid="54" grpId="0" animBg="1"/>
      <p:bldP spid="55" grpId="0" animBg="1"/>
      <p:bldP spid="60" grpId="0" animBg="1"/>
      <p:bldP spid="61" grpId="0" animBg="1"/>
      <p:bldP spid="62" grpId="0" animBg="1"/>
      <p:bldP spid="71" grpId="0" animBg="1"/>
      <p:bldP spid="71" grpId="1" animBg="1"/>
      <p:bldP spid="72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257800" y="2895600"/>
            <a:ext cx="16764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2895600"/>
            <a:ext cx="16764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Testing Setup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2209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PROD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447800" y="2971800"/>
            <a:ext cx="1371600" cy="1371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Very Large Server</a:t>
            </a:r>
            <a:endParaRPr lang="en-US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1447800" y="4495800"/>
            <a:ext cx="13716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22098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TEST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5638800" y="2971800"/>
            <a:ext cx="914400" cy="1066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Large Server</a:t>
            </a:r>
            <a:endParaRPr lang="en-US" dirty="0"/>
          </a:p>
        </p:txBody>
      </p:sp>
      <p:sp>
        <p:nvSpPr>
          <p:cNvPr id="9" name="Flowchart: Magnetic Disk 8"/>
          <p:cNvSpPr/>
          <p:nvPr/>
        </p:nvSpPr>
        <p:spPr>
          <a:xfrm>
            <a:off x="5410200" y="4495800"/>
            <a:ext cx="13716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3505200" y="3124200"/>
            <a:ext cx="1447800" cy="13990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b="1" cap="all" dirty="0" smtClean="0">
                <a:solidFill>
                  <a:schemeClr val="accent1"/>
                </a:solidFill>
                <a:effectLst/>
              </a:rPr>
              <a:t>Weekly Refresh</a:t>
            </a:r>
            <a:endParaRPr lang="en-US" b="1" cap="all" dirty="0">
              <a:solidFill>
                <a:schemeClr val="accent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/>
            <a:r>
              <a:rPr lang="en-US" dirty="0" smtClean="0"/>
              <a:t>Cloud computing is Internet-based computing, whereby shared resources, software and information are provided to computers and other devices on-demand, like a public utility. - Wikipedia</a:t>
            </a:r>
          </a:p>
          <a:p>
            <a:pPr marL="533400" indent="-533400"/>
            <a:endParaRPr lang="en-US" dirty="0" smtClean="0"/>
          </a:p>
          <a:p>
            <a:pPr marL="533400" indent="-533400"/>
            <a:endParaRPr lang="en-US" dirty="0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CLOUD?	</a:t>
            </a:r>
            <a:r>
              <a:rPr lang="en-US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48000" y="2819400"/>
            <a:ext cx="16764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4800" y="2819400"/>
            <a:ext cx="16764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Testing Setup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2860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PROD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457200" y="2895600"/>
            <a:ext cx="1371600" cy="1371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Very Large Server</a:t>
            </a:r>
            <a:endParaRPr lang="en-US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457200" y="4419600"/>
            <a:ext cx="13716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52800" y="22860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Bob Test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05200" y="3048000"/>
            <a:ext cx="7620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Very Small Server</a:t>
            </a:r>
            <a:endParaRPr lang="en-US" sz="1600" dirty="0"/>
          </a:p>
        </p:txBody>
      </p:sp>
      <p:sp>
        <p:nvSpPr>
          <p:cNvPr id="9" name="Flowchart: Magnetic Disk 8"/>
          <p:cNvSpPr/>
          <p:nvPr/>
        </p:nvSpPr>
        <p:spPr>
          <a:xfrm>
            <a:off x="3200400" y="4419600"/>
            <a:ext cx="13716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876800" y="2819400"/>
            <a:ext cx="16764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81600" y="22860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Ted Test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334000" y="3048000"/>
            <a:ext cx="7620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Very Small Server</a:t>
            </a:r>
            <a:endParaRPr lang="en-US" sz="1600" dirty="0"/>
          </a:p>
        </p:txBody>
      </p:sp>
      <p:sp>
        <p:nvSpPr>
          <p:cNvPr id="16" name="Flowchart: Magnetic Disk 15"/>
          <p:cNvSpPr/>
          <p:nvPr/>
        </p:nvSpPr>
        <p:spPr>
          <a:xfrm>
            <a:off x="5029200" y="4419600"/>
            <a:ext cx="13716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6629400" y="2819400"/>
            <a:ext cx="1676400" cy="3200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781800" y="22860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Mary Test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7086600" y="3048000"/>
            <a:ext cx="762000" cy="762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Very Small Server</a:t>
            </a:r>
            <a:endParaRPr lang="en-US" sz="1600" dirty="0"/>
          </a:p>
        </p:txBody>
      </p:sp>
      <p:sp>
        <p:nvSpPr>
          <p:cNvPr id="20" name="Flowchart: Magnetic Disk 19"/>
          <p:cNvSpPr/>
          <p:nvPr/>
        </p:nvSpPr>
        <p:spPr>
          <a:xfrm>
            <a:off x="6781800" y="4419600"/>
            <a:ext cx="13716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257800" y="1676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7 AM</a:t>
            </a:r>
            <a:endParaRPr lang="en-US" sz="2800" dirty="0"/>
          </a:p>
        </p:txBody>
      </p:sp>
      <p:sp>
        <p:nvSpPr>
          <p:cNvPr id="22" name="Right Arrow 21"/>
          <p:cNvSpPr/>
          <p:nvPr/>
        </p:nvSpPr>
        <p:spPr>
          <a:xfrm>
            <a:off x="2133600" y="3733800"/>
            <a:ext cx="838200" cy="713232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257800" y="1676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6 PM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/>
      <p:bldP spid="8" grpId="0" animBg="1"/>
      <p:bldP spid="8" grpId="1" animBg="1"/>
      <p:bldP spid="9" grpId="0" animBg="1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  <p:bldP spid="18" grpId="1"/>
      <p:bldP spid="19" grpId="0" animBg="1"/>
      <p:bldP spid="19" grpId="1" animBg="1"/>
      <p:bldP spid="20" grpId="0" animBg="1"/>
      <p:bldP spid="20" grpId="1" animBg="1"/>
      <p:bldP spid="21" grpId="0"/>
      <p:bldP spid="21" grpId="1"/>
      <p:bldP spid="22" grpId="0" animBg="1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Testing 10 different configurations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6" name="Flowchart: Magnetic Disk 5"/>
          <p:cNvSpPr/>
          <p:nvPr/>
        </p:nvSpPr>
        <p:spPr>
          <a:xfrm>
            <a:off x="762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lIns="45720" rIns="45720" rtlCol="0" anchor="b"/>
          <a:lstStyle/>
          <a:p>
            <a:pPr algn="ctr"/>
            <a:r>
              <a:rPr lang="en-US" sz="1400" dirty="0" smtClean="0"/>
              <a:t>Instance TPCC-0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0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286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9906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42" name="Flowchart: Magnetic Disk 41"/>
          <p:cNvSpPr/>
          <p:nvPr/>
        </p:nvSpPr>
        <p:spPr>
          <a:xfrm>
            <a:off x="9906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TPCC-1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1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43" name="Down Arrow 42"/>
          <p:cNvSpPr/>
          <p:nvPr/>
        </p:nvSpPr>
        <p:spPr>
          <a:xfrm>
            <a:off x="11430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9050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45" name="Flowchart: Magnetic Disk 44"/>
          <p:cNvSpPr/>
          <p:nvPr/>
        </p:nvSpPr>
        <p:spPr>
          <a:xfrm>
            <a:off x="19050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TPCC-2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2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46" name="Down Arrow 45"/>
          <p:cNvSpPr/>
          <p:nvPr/>
        </p:nvSpPr>
        <p:spPr>
          <a:xfrm>
            <a:off x="20574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8194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48" name="Flowchart: Magnetic Disk 47"/>
          <p:cNvSpPr/>
          <p:nvPr/>
        </p:nvSpPr>
        <p:spPr>
          <a:xfrm>
            <a:off x="28194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TPCC-3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3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49" name="Down Arrow 48"/>
          <p:cNvSpPr/>
          <p:nvPr/>
        </p:nvSpPr>
        <p:spPr>
          <a:xfrm>
            <a:off x="29718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7338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57" name="Flowchart: Magnetic Disk 56"/>
          <p:cNvSpPr/>
          <p:nvPr/>
        </p:nvSpPr>
        <p:spPr>
          <a:xfrm>
            <a:off x="37338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TPCC-4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4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38862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6482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60" name="Flowchart: Magnetic Disk 59"/>
          <p:cNvSpPr/>
          <p:nvPr/>
        </p:nvSpPr>
        <p:spPr>
          <a:xfrm>
            <a:off x="46482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TPCC-5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5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61" name="Down Arrow 60"/>
          <p:cNvSpPr/>
          <p:nvPr/>
        </p:nvSpPr>
        <p:spPr>
          <a:xfrm>
            <a:off x="48006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5626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63" name="Flowchart: Magnetic Disk 62"/>
          <p:cNvSpPr/>
          <p:nvPr/>
        </p:nvSpPr>
        <p:spPr>
          <a:xfrm>
            <a:off x="55626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TPCC-6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6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64" name="Down Arrow 63"/>
          <p:cNvSpPr/>
          <p:nvPr/>
        </p:nvSpPr>
        <p:spPr>
          <a:xfrm>
            <a:off x="57150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64770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66" name="Flowchart: Magnetic Disk 65"/>
          <p:cNvSpPr/>
          <p:nvPr/>
        </p:nvSpPr>
        <p:spPr>
          <a:xfrm>
            <a:off x="64770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TPCC-7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7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67" name="Down Arrow 66"/>
          <p:cNvSpPr/>
          <p:nvPr/>
        </p:nvSpPr>
        <p:spPr>
          <a:xfrm>
            <a:off x="66294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73914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69" name="Flowchart: Magnetic Disk 68"/>
          <p:cNvSpPr/>
          <p:nvPr/>
        </p:nvSpPr>
        <p:spPr>
          <a:xfrm>
            <a:off x="73914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TPCC-8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8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70" name="Down Arrow 69"/>
          <p:cNvSpPr/>
          <p:nvPr/>
        </p:nvSpPr>
        <p:spPr>
          <a:xfrm>
            <a:off x="75438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8305800" y="2286000"/>
            <a:ext cx="838200" cy="8382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Driver</a:t>
            </a:r>
            <a:endParaRPr lang="en-US" dirty="0"/>
          </a:p>
        </p:txBody>
      </p:sp>
      <p:sp>
        <p:nvSpPr>
          <p:cNvPr id="72" name="Flowchart: Magnetic Disk 71"/>
          <p:cNvSpPr/>
          <p:nvPr/>
        </p:nvSpPr>
        <p:spPr>
          <a:xfrm>
            <a:off x="8305800" y="4419600"/>
            <a:ext cx="838200" cy="1524000"/>
          </a:xfrm>
          <a:prstGeom prst="flowChartMagneticDisk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45720" rIns="45720" rtlCol="0" anchor="b"/>
          <a:lstStyle/>
          <a:p>
            <a:pPr algn="ctr"/>
            <a:r>
              <a:rPr lang="en-US" sz="1400" dirty="0" smtClean="0"/>
              <a:t>Instance TPCC-9</a:t>
            </a:r>
          </a:p>
          <a:p>
            <a:pPr algn="ctr"/>
            <a:endParaRPr lang="en-US" sz="1200" dirty="0" smtClean="0"/>
          </a:p>
          <a:p>
            <a:pPr algn="ctr"/>
            <a:r>
              <a:rPr lang="en-US" sz="1300" dirty="0" err="1" smtClean="0"/>
              <a:t>innodb_thread_concurrency</a:t>
            </a:r>
            <a:r>
              <a:rPr lang="en-US" sz="1300" dirty="0" smtClean="0"/>
              <a:t>=</a:t>
            </a:r>
            <a:r>
              <a:rPr lang="en-US" sz="1300" dirty="0" smtClean="0">
                <a:solidFill>
                  <a:srgbClr val="FF0000"/>
                </a:solidFill>
              </a:rPr>
              <a:t>9</a:t>
            </a:r>
            <a:endParaRPr lang="en-US" sz="1300" dirty="0">
              <a:solidFill>
                <a:srgbClr val="FF0000"/>
              </a:solidFill>
            </a:endParaRPr>
          </a:p>
        </p:txBody>
      </p:sp>
      <p:sp>
        <p:nvSpPr>
          <p:cNvPr id="73" name="Down Arrow 72"/>
          <p:cNvSpPr/>
          <p:nvPr/>
        </p:nvSpPr>
        <p:spPr>
          <a:xfrm>
            <a:off x="8458200" y="3276600"/>
            <a:ext cx="484632" cy="97840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Cloud provides very powerful features </a:t>
            </a:r>
          </a:p>
          <a:p>
            <a:r>
              <a:rPr lang="en-US" dirty="0" smtClean="0"/>
              <a:t>The new features can enable new use cases</a:t>
            </a:r>
          </a:p>
          <a:p>
            <a:endParaRPr lang="en-US" dirty="0" smtClean="0"/>
          </a:p>
          <a:p>
            <a:r>
              <a:rPr lang="en-US" dirty="0" smtClean="0"/>
              <a:t>Still very early in cloud computing for databases</a:t>
            </a:r>
          </a:p>
          <a:p>
            <a:r>
              <a:rPr lang="en-US" dirty="0" smtClean="0"/>
              <a:t>Just scratching the surface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grant@amazon.com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/>
            <a:r>
              <a:rPr lang="en-US" dirty="0" smtClean="0"/>
              <a:t>Build your own</a:t>
            </a:r>
          </a:p>
          <a:p>
            <a:pPr marL="933450" lvl="1" indent="-533400"/>
            <a:r>
              <a:rPr lang="en-US" dirty="0" smtClean="0"/>
              <a:t>AWS – EC2, EBS &amp; S3</a:t>
            </a:r>
          </a:p>
          <a:p>
            <a:pPr marL="933450" lvl="1" indent="-533400"/>
            <a:r>
              <a:rPr lang="en-US" dirty="0" err="1" smtClean="0"/>
              <a:t>Rackspace</a:t>
            </a:r>
            <a:r>
              <a:rPr lang="en-US" dirty="0" smtClean="0"/>
              <a:t> – </a:t>
            </a:r>
            <a:r>
              <a:rPr lang="en-US" dirty="0" err="1" smtClean="0"/>
              <a:t>CloudServers</a:t>
            </a:r>
            <a:r>
              <a:rPr lang="en-US" dirty="0" smtClean="0"/>
              <a:t> &amp; </a:t>
            </a:r>
            <a:r>
              <a:rPr lang="en-US" dirty="0" err="1" smtClean="0"/>
              <a:t>CloudFiles</a:t>
            </a:r>
            <a:endParaRPr lang="en-US" dirty="0" smtClean="0"/>
          </a:p>
          <a:p>
            <a:pPr marL="533400" indent="-533400"/>
            <a:endParaRPr lang="en-US" dirty="0" smtClean="0"/>
          </a:p>
          <a:p>
            <a:pPr marL="533400" indent="-533400"/>
            <a:r>
              <a:rPr lang="en-US" dirty="0" smtClean="0"/>
              <a:t>Relational Database Services</a:t>
            </a:r>
          </a:p>
          <a:p>
            <a:pPr marL="933450" lvl="1" indent="-533400"/>
            <a:r>
              <a:rPr lang="en-US" dirty="0" smtClean="0"/>
              <a:t>AWS RDS</a:t>
            </a:r>
          </a:p>
          <a:p>
            <a:pPr marL="933450" lvl="1" indent="-533400"/>
            <a:r>
              <a:rPr lang="en-US" dirty="0" err="1" smtClean="0"/>
              <a:t>FathomDB</a:t>
            </a:r>
            <a:endParaRPr lang="en-US" dirty="0" smtClean="0"/>
          </a:p>
          <a:p>
            <a:pPr marL="533400" indent="-533400"/>
            <a:endParaRPr lang="en-US" dirty="0" smtClean="0"/>
          </a:p>
          <a:p>
            <a:pPr marL="533400" indent="-533400"/>
            <a:endParaRPr lang="en-US" dirty="0" smtClean="0"/>
          </a:p>
          <a:p>
            <a:pPr marL="533400" indent="-533400"/>
            <a:endParaRPr lang="en-US" dirty="0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MySQL</a:t>
            </a:r>
            <a:r>
              <a:rPr lang="en-US" dirty="0" smtClean="0"/>
              <a:t> in the Cloud?	</a:t>
            </a:r>
            <a:r>
              <a:rPr lang="en-US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429000" y="2743200"/>
            <a:ext cx="2286000" cy="2286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apart scaling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57600" y="2971800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CPU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2971800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MEM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0" y="3886200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Storage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3886200"/>
            <a:ext cx="914400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IOPS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1600200"/>
            <a:ext cx="1600200" cy="1447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CPU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2600" y="4419600"/>
            <a:ext cx="1981200" cy="1981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Storage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15000" y="5029200"/>
            <a:ext cx="457200" cy="45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IOPS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1111 L -0.125 -0.1555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-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11667 -0.155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-7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111 L 0.11667 0.1555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8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0.125 0.1555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0" grpId="1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Drive capacity is doubling every 18-24 months for the same price</a:t>
            </a:r>
          </a:p>
          <a:p>
            <a:endParaRPr lang="en-US" dirty="0" smtClean="0"/>
          </a:p>
          <a:p>
            <a:r>
              <a:rPr lang="en-US" dirty="0" smtClean="0"/>
              <a:t>IOPS are not CHEAP and are not getting much cheaper </a:t>
            </a:r>
          </a:p>
          <a:p>
            <a:endParaRPr lang="en-US" dirty="0" smtClean="0"/>
          </a:p>
          <a:p>
            <a:r>
              <a:rPr lang="en-US" dirty="0" smtClean="0"/>
              <a:t>You can now split IOPS from storage to reduce costs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is CHEAP!!!!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Tape Sucks!</a:t>
            </a:r>
          </a:p>
          <a:p>
            <a:pPr lvl="1"/>
            <a:r>
              <a:rPr lang="en-US" dirty="0" smtClean="0"/>
              <a:t>Slow and error prone</a:t>
            </a:r>
          </a:p>
          <a:p>
            <a:pPr lvl="1"/>
            <a:r>
              <a:rPr lang="en-US" dirty="0" smtClean="0"/>
              <a:t>Humans are involved</a:t>
            </a:r>
          </a:p>
          <a:p>
            <a:endParaRPr lang="en-US" dirty="0" smtClean="0"/>
          </a:p>
          <a:p>
            <a:r>
              <a:rPr lang="en-US" dirty="0" smtClean="0"/>
              <a:t>Cloud Storage</a:t>
            </a:r>
          </a:p>
          <a:p>
            <a:pPr lvl="1"/>
            <a:r>
              <a:rPr lang="en-US" dirty="0" smtClean="0"/>
              <a:t>Disk based backups</a:t>
            </a:r>
          </a:p>
          <a:p>
            <a:pPr lvl="1"/>
            <a:r>
              <a:rPr lang="en-US" dirty="0" smtClean="0"/>
              <a:t>Incremental backups – save time and money</a:t>
            </a:r>
          </a:p>
          <a:p>
            <a:endParaRPr lang="en-US" dirty="0" smtClean="0"/>
          </a:p>
          <a:p>
            <a:r>
              <a:rPr lang="en-US" dirty="0" smtClean="0"/>
              <a:t>Recoveries that work!!!!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Usable Backups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locations across the world</a:t>
            </a:r>
          </a:p>
          <a:p>
            <a:pPr lvl="1"/>
            <a:r>
              <a:rPr lang="en-US" dirty="0" smtClean="0"/>
              <a:t>Reduce latency to customer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Locations can have multiple datacenters</a:t>
            </a:r>
          </a:p>
          <a:p>
            <a:pPr lvl="1"/>
            <a:r>
              <a:rPr lang="en-US" dirty="0" smtClean="0"/>
              <a:t>Increase durability and availability</a:t>
            </a:r>
          </a:p>
          <a:p>
            <a:endParaRPr lang="en-US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Location, Location,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</a:t>
            </a:r>
          </a:p>
          <a:p>
            <a:pPr lvl="1"/>
            <a:r>
              <a:rPr lang="en-US" dirty="0" smtClean="0"/>
              <a:t>Typically measured in years</a:t>
            </a:r>
          </a:p>
          <a:p>
            <a:pPr lvl="1"/>
            <a:r>
              <a:rPr lang="en-US" dirty="0" smtClean="0"/>
              <a:t>Almost never kill off a database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NEW</a:t>
            </a:r>
          </a:p>
          <a:p>
            <a:pPr lvl="1"/>
            <a:r>
              <a:rPr lang="en-US" dirty="0" smtClean="0"/>
              <a:t>Measured in hours or minutes</a:t>
            </a:r>
          </a:p>
          <a:p>
            <a:pPr lvl="1"/>
            <a:r>
              <a:rPr lang="en-US" dirty="0" smtClean="0"/>
              <a:t>Application based creation and deletion of db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Lifetimes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DB Instance creation</a:t>
            </a:r>
          </a:p>
          <a:p>
            <a:pPr lvl="1"/>
            <a:r>
              <a:rPr lang="en-US" dirty="0" smtClean="0"/>
              <a:t>Get a new host – weeks to months</a:t>
            </a:r>
          </a:p>
          <a:p>
            <a:pPr lvl="1"/>
            <a:r>
              <a:rPr lang="en-US" dirty="0" smtClean="0"/>
              <a:t>Get the host setup with OS and software – hours to days</a:t>
            </a:r>
          </a:p>
          <a:p>
            <a:pPr lvl="1"/>
            <a:r>
              <a:rPr lang="en-US" dirty="0" smtClean="0"/>
              <a:t>Setup db instance, monitoring and backups – hours to days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Cloud DB Instance creation</a:t>
            </a:r>
          </a:p>
          <a:p>
            <a:pPr lvl="1"/>
            <a:r>
              <a:rPr lang="en-US" dirty="0" smtClean="0"/>
              <a:t>From API calls to running DB instance – 5 to 10 minutes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Demo deleting and creating 10 DB Instances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Rapid Creation and Deletion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10.6|4.8|4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6|17.9|4.5|9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10.4|1.4|5.9|16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|13|16.8|8.2|7.5|12.4|5.5|9.7|11.5|2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3.5|1.1|22.7|5.4|15.5"/>
</p:tagLst>
</file>

<file path=ppt/theme/theme1.xml><?xml version="1.0" encoding="utf-8"?>
<a:theme xmlns:a="http://schemas.openxmlformats.org/drawingml/2006/main" name="AWS Slide Template-1">
  <a:themeElements>
    <a:clrScheme name="ama-colors">
      <a:dk1>
        <a:srgbClr val="FCC351"/>
      </a:dk1>
      <a:lt1>
        <a:srgbClr val="FFFFFF"/>
      </a:lt1>
      <a:dk2>
        <a:srgbClr val="03215B"/>
      </a:dk2>
      <a:lt2>
        <a:srgbClr val="0C3C88"/>
      </a:lt2>
      <a:accent1>
        <a:srgbClr val="22275D"/>
      </a:accent1>
      <a:accent2>
        <a:srgbClr val="FCB017"/>
      </a:accent2>
      <a:accent3>
        <a:srgbClr val="FFFFFF"/>
      </a:accent3>
      <a:accent4>
        <a:srgbClr val="BFBFBF"/>
      </a:accent4>
      <a:accent5>
        <a:srgbClr val="F2F2F2"/>
      </a:accent5>
      <a:accent6>
        <a:srgbClr val="FCD370"/>
      </a:accent6>
      <a:hlink>
        <a:srgbClr val="C7E6FF"/>
      </a:hlink>
      <a:folHlink>
        <a:srgbClr val="99CCFF"/>
      </a:folHlink>
    </a:clrScheme>
    <a:fontScheme name="ama-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11163C"/>
        </a:lt2>
        <a:accent1>
          <a:srgbClr val="212B53"/>
        </a:accent1>
        <a:accent2>
          <a:srgbClr val="364481"/>
        </a:accent2>
        <a:accent3>
          <a:srgbClr val="FFFFFF"/>
        </a:accent3>
        <a:accent4>
          <a:srgbClr val="404040"/>
        </a:accent4>
        <a:accent5>
          <a:srgbClr val="ABACB3"/>
        </a:accent5>
        <a:accent6>
          <a:srgbClr val="303D74"/>
        </a:accent6>
        <a:hlink>
          <a:srgbClr val="3E498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4D4D4D"/>
        </a:dk2>
        <a:lt2>
          <a:srgbClr val="0D254C"/>
        </a:lt2>
        <a:accent1>
          <a:srgbClr val="254B83"/>
        </a:accent1>
        <a:accent2>
          <a:srgbClr val="406DAA"/>
        </a:accent2>
        <a:accent3>
          <a:srgbClr val="FFFFFF"/>
        </a:accent3>
        <a:accent4>
          <a:srgbClr val="404040"/>
        </a:accent4>
        <a:accent5>
          <a:srgbClr val="ACB1C1"/>
        </a:accent5>
        <a:accent6>
          <a:srgbClr val="39629A"/>
        </a:accent6>
        <a:hlink>
          <a:srgbClr val="3267B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363B45"/>
        </a:lt2>
        <a:accent1>
          <a:srgbClr val="A99D9B"/>
        </a:accent1>
        <a:accent2>
          <a:srgbClr val="565A66"/>
        </a:accent2>
        <a:accent3>
          <a:srgbClr val="FFFFFF"/>
        </a:accent3>
        <a:accent4>
          <a:srgbClr val="404040"/>
        </a:accent4>
        <a:accent5>
          <a:srgbClr val="D1CCCB"/>
        </a:accent5>
        <a:accent6>
          <a:srgbClr val="4D515C"/>
        </a:accent6>
        <a:hlink>
          <a:srgbClr val="92715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40494F"/>
        </a:lt2>
        <a:accent1>
          <a:srgbClr val="6D7D8A"/>
        </a:accent1>
        <a:accent2>
          <a:srgbClr val="A7A7A7"/>
        </a:accent2>
        <a:accent3>
          <a:srgbClr val="FFFFFF"/>
        </a:accent3>
        <a:accent4>
          <a:srgbClr val="404040"/>
        </a:accent4>
        <a:accent5>
          <a:srgbClr val="BABFC4"/>
        </a:accent5>
        <a:accent6>
          <a:srgbClr val="979797"/>
        </a:accent6>
        <a:hlink>
          <a:srgbClr val="7F7F7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454D52"/>
        </a:lt2>
        <a:accent1>
          <a:srgbClr val="7D8B97"/>
        </a:accent1>
        <a:accent2>
          <a:srgbClr val="CBCBCB"/>
        </a:accent2>
        <a:accent3>
          <a:srgbClr val="FFFFFF"/>
        </a:accent3>
        <a:accent4>
          <a:srgbClr val="404040"/>
        </a:accent4>
        <a:accent5>
          <a:srgbClr val="BFC4C9"/>
        </a:accent5>
        <a:accent6>
          <a:srgbClr val="B8B8B8"/>
        </a:accent6>
        <a:hlink>
          <a:srgbClr val="5158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393939"/>
        </a:lt2>
        <a:accent1>
          <a:srgbClr val="858585"/>
        </a:accent1>
        <a:accent2>
          <a:srgbClr val="939393"/>
        </a:accent2>
        <a:accent3>
          <a:srgbClr val="FFFFFF"/>
        </a:accent3>
        <a:accent4>
          <a:srgbClr val="404040"/>
        </a:accent4>
        <a:accent5>
          <a:srgbClr val="C2C2C2"/>
        </a:accent5>
        <a:accent6>
          <a:srgbClr val="858585"/>
        </a:accent6>
        <a:hlink>
          <a:srgbClr val="69696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4D4D4D"/>
        </a:dk2>
        <a:lt2>
          <a:srgbClr val="4F5056"/>
        </a:lt2>
        <a:accent1>
          <a:srgbClr val="7E7F8E"/>
        </a:accent1>
        <a:accent2>
          <a:srgbClr val="C0C1C5"/>
        </a:accent2>
        <a:accent3>
          <a:srgbClr val="FFFFFF"/>
        </a:accent3>
        <a:accent4>
          <a:srgbClr val="404040"/>
        </a:accent4>
        <a:accent5>
          <a:srgbClr val="C0C0C6"/>
        </a:accent5>
        <a:accent6>
          <a:srgbClr val="AEAFB2"/>
        </a:accent6>
        <a:hlink>
          <a:srgbClr val="ACAFB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4D4D4D"/>
        </a:dk2>
        <a:lt2>
          <a:srgbClr val="85978F"/>
        </a:lt2>
        <a:accent1>
          <a:srgbClr val="9DA499"/>
        </a:accent1>
        <a:accent2>
          <a:srgbClr val="A5B9BA"/>
        </a:accent2>
        <a:accent3>
          <a:srgbClr val="FFFFFF"/>
        </a:accent3>
        <a:accent4>
          <a:srgbClr val="404040"/>
        </a:accent4>
        <a:accent5>
          <a:srgbClr val="CCCFCA"/>
        </a:accent5>
        <a:accent6>
          <a:srgbClr val="95A7A8"/>
        </a:accent6>
        <a:hlink>
          <a:srgbClr val="ABB4A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4D4D4D"/>
        </a:dk2>
        <a:lt2>
          <a:srgbClr val="484847"/>
        </a:lt2>
        <a:accent1>
          <a:srgbClr val="7C7C74"/>
        </a:accent1>
        <a:accent2>
          <a:srgbClr val="AFB2AA"/>
        </a:accent2>
        <a:accent3>
          <a:srgbClr val="FFFFFF"/>
        </a:accent3>
        <a:accent4>
          <a:srgbClr val="404040"/>
        </a:accent4>
        <a:accent5>
          <a:srgbClr val="BFBFBC"/>
        </a:accent5>
        <a:accent6>
          <a:srgbClr val="9EA19A"/>
        </a:accent6>
        <a:hlink>
          <a:srgbClr val="D4D2C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4D4D4D"/>
        </a:dk2>
        <a:lt2>
          <a:srgbClr val="18191C"/>
        </a:lt2>
        <a:accent1>
          <a:srgbClr val="1F2229"/>
        </a:accent1>
        <a:accent2>
          <a:srgbClr val="3B4A61"/>
        </a:accent2>
        <a:accent3>
          <a:srgbClr val="FFFFFF"/>
        </a:accent3>
        <a:accent4>
          <a:srgbClr val="404040"/>
        </a:accent4>
        <a:accent5>
          <a:srgbClr val="ABABAC"/>
        </a:accent5>
        <a:accent6>
          <a:srgbClr val="354257"/>
        </a:accent6>
        <a:hlink>
          <a:srgbClr val="718CA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4D4D4D"/>
        </a:dk2>
        <a:lt2>
          <a:srgbClr val="303030"/>
        </a:lt2>
        <a:accent1>
          <a:srgbClr val="C6714B"/>
        </a:accent1>
        <a:accent2>
          <a:srgbClr val="7FC3C3"/>
        </a:accent2>
        <a:accent3>
          <a:srgbClr val="FFFFFF"/>
        </a:accent3>
        <a:accent4>
          <a:srgbClr val="404040"/>
        </a:accent4>
        <a:accent5>
          <a:srgbClr val="DFBBB1"/>
        </a:accent5>
        <a:accent6>
          <a:srgbClr val="72B0B0"/>
        </a:accent6>
        <a:hlink>
          <a:srgbClr val="5D5D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2">
        <a:dk1>
          <a:srgbClr val="4D4D4D"/>
        </a:dk1>
        <a:lt1>
          <a:srgbClr val="FFFFFF"/>
        </a:lt1>
        <a:dk2>
          <a:srgbClr val="4D4D4D"/>
        </a:dk2>
        <a:lt2>
          <a:srgbClr val="292929"/>
        </a:lt2>
        <a:accent1>
          <a:srgbClr val="4D4D4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B2B2B2"/>
        </a:accent5>
        <a:accent6>
          <a:srgbClr val="555555"/>
        </a:accent6>
        <a:hlink>
          <a:srgbClr val="96969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3">
        <a:dk1>
          <a:srgbClr val="4D4D4D"/>
        </a:dk1>
        <a:lt1>
          <a:srgbClr val="FFFFFF"/>
        </a:lt1>
        <a:dk2>
          <a:srgbClr val="4D4D4D"/>
        </a:dk2>
        <a:lt2>
          <a:srgbClr val="777777"/>
        </a:lt2>
        <a:accent1>
          <a:srgbClr val="969696"/>
        </a:accent1>
        <a:accent2>
          <a:srgbClr val="C0C0C0"/>
        </a:accent2>
        <a:accent3>
          <a:srgbClr val="FFFFFF"/>
        </a:accent3>
        <a:accent4>
          <a:srgbClr val="404040"/>
        </a:accent4>
        <a:accent5>
          <a:srgbClr val="C9C9C9"/>
        </a:accent5>
        <a:accent6>
          <a:srgbClr val="AEAEAE"/>
        </a:accent6>
        <a:hlink>
          <a:srgbClr val="CC00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4">
        <a:dk1>
          <a:srgbClr val="4D4D4D"/>
        </a:dk1>
        <a:lt1>
          <a:srgbClr val="FFFFFF"/>
        </a:lt1>
        <a:dk2>
          <a:srgbClr val="4D4D4D"/>
        </a:dk2>
        <a:lt2>
          <a:srgbClr val="8C5A2E"/>
        </a:lt2>
        <a:accent1>
          <a:srgbClr val="22275D"/>
        </a:accent1>
        <a:accent2>
          <a:srgbClr val="AD1E23"/>
        </a:accent2>
        <a:accent3>
          <a:srgbClr val="FFFFFF"/>
        </a:accent3>
        <a:accent4>
          <a:srgbClr val="404040"/>
        </a:accent4>
        <a:accent5>
          <a:srgbClr val="ABACB6"/>
        </a:accent5>
        <a:accent6>
          <a:srgbClr val="9C1A1F"/>
        </a:accent6>
        <a:hlink>
          <a:srgbClr val="A3A7A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9B3F57D6FA9847B60DEF32F216E2B9" ma:contentTypeVersion="0" ma:contentTypeDescription="Create a new document." ma:contentTypeScope="" ma:versionID="db578c0b02247b0be574f4928267bae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9C8D5738-D2E7-4B0E-80D7-04BCA0D75FCE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A8705C3-413D-480D-B579-F8E3C27AED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0F0FB2-0303-4D95-9E99-C418A6CBE4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AWS Slide Template-1</Template>
  <TotalTime>11895</TotalTime>
  <Words>684</Words>
  <Application>Microsoft Office PowerPoint</Application>
  <PresentationFormat>On-screen Show (4:3)</PresentationFormat>
  <Paragraphs>272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AWS Slide Template-1</vt:lpstr>
      <vt:lpstr>MySQL in the Cloud – Endless Possibilities</vt:lpstr>
      <vt:lpstr>What is the CLOUD?  </vt:lpstr>
      <vt:lpstr>What is MySQL in the Cloud?  </vt:lpstr>
      <vt:lpstr>Breaking apart scaling</vt:lpstr>
      <vt:lpstr>Storage is CHEAP!!!!</vt:lpstr>
      <vt:lpstr>Usable Backups</vt:lpstr>
      <vt:lpstr>Location, Location, Location</vt:lpstr>
      <vt:lpstr>Database Lifetimes</vt:lpstr>
      <vt:lpstr>Rapid Creation and Deletion</vt:lpstr>
      <vt:lpstr>Cloud DB Service Capabilities</vt:lpstr>
      <vt:lpstr>What are Endless Possibilities</vt:lpstr>
      <vt:lpstr>On demand daily scaling</vt:lpstr>
      <vt:lpstr>On Demand Yearly Scaling</vt:lpstr>
      <vt:lpstr>Vertical Partitioning</vt:lpstr>
      <vt:lpstr>Sharding Horizontally</vt:lpstr>
      <vt:lpstr>Initial Partitioning &amp; Re-Sharding</vt:lpstr>
      <vt:lpstr>Database over time</vt:lpstr>
      <vt:lpstr>HSM DB System</vt:lpstr>
      <vt:lpstr>Typical Testing Setup</vt:lpstr>
      <vt:lpstr>Cloud Testing Setup</vt:lpstr>
      <vt:lpstr>Demo Testing 10 different configurations</vt:lpstr>
      <vt:lpstr>Conclusions</vt:lpstr>
      <vt:lpstr>Thank You</vt:lpstr>
    </vt:vector>
  </TitlesOfParts>
  <Company>Amazon.com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 in the Cloud - Endless Possibilities</dc:title>
  <dc:creator>Grant McAlister</dc:creator>
  <cp:keywords>MySQL Cloud</cp:keywords>
  <cp:lastModifiedBy>Grant McAlister</cp:lastModifiedBy>
  <cp:revision>414</cp:revision>
  <dcterms:created xsi:type="dcterms:W3CDTF">2010-03-25T18:24:25Z</dcterms:created>
  <dcterms:modified xsi:type="dcterms:W3CDTF">2010-04-13T19:04:33Z</dcterms:modified>
</cp:coreProperties>
</file>